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</p:sldIdLst>
  <p:sldSz cx="18288000" cy="10287000"/>
  <p:notesSz cx="6858000" cy="9144000"/>
  <p:embeddedFontLst>
    <p:embeddedFont>
      <p:font typeface="Alef Bold" panose="00000800000000000000" pitchFamily="2" charset="-79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 Bold" panose="020B0604020202020204" charset="0"/>
      <p:regular r:id="rId38"/>
    </p:embeddedFont>
    <p:embeddedFont>
      <p:font typeface="Poppins" panose="00000500000000000000" pitchFamily="2" charset="0"/>
      <p:regular r:id="rId39"/>
    </p:embeddedFont>
    <p:embeddedFont>
      <p:font typeface="Poppins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4" y="12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להוריד את הדיבוג בהדפסות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11" Type="http://schemas.openxmlformats.org/officeDocument/2006/relationships/image" Target="../media/image31.svg"/><Relationship Id="rId5" Type="http://schemas.openxmlformats.org/officeDocument/2006/relationships/image" Target="../media/image23.sv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11" Type="http://schemas.openxmlformats.org/officeDocument/2006/relationships/image" Target="../media/image31.svg"/><Relationship Id="rId5" Type="http://schemas.openxmlformats.org/officeDocument/2006/relationships/image" Target="../media/image23.sv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28216" y="3077009"/>
            <a:ext cx="8625061" cy="282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60"/>
              </a:lnSpc>
            </a:pPr>
            <a:r>
              <a:rPr lang="en-US" sz="7900" spc="-134">
                <a:solidFill>
                  <a:srgbClr val="FFFFFF"/>
                </a:solidFill>
                <a:latin typeface="Poppins Bold"/>
              </a:rPr>
              <a:t>Arduino - Spotify</a:t>
            </a:r>
          </a:p>
          <a:p>
            <a:pPr>
              <a:lnSpc>
                <a:spcPts val="11060"/>
              </a:lnSpc>
            </a:pPr>
            <a:r>
              <a:rPr lang="en-US" sz="7900" spc="-134">
                <a:solidFill>
                  <a:srgbClr val="FFFFFF"/>
                </a:solidFill>
                <a:latin typeface="Poppins Bold"/>
              </a:rPr>
              <a:t>Controller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28216" y="6202251"/>
            <a:ext cx="6915784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A Project By: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</a:rPr>
              <a:t>Daniel Aviv and Ayal Moran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1545" y="1028700"/>
            <a:ext cx="9147755" cy="8229600"/>
            <a:chOff x="0" y="0"/>
            <a:chExt cx="2168357" cy="19507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8357" cy="1950720"/>
            </a:xfrm>
            <a:custGeom>
              <a:avLst/>
              <a:gdLst/>
              <a:ahLst/>
              <a:cxnLst/>
              <a:rect l="l" t="t" r="r" b="b"/>
              <a:pathLst>
                <a:path w="2168357" h="1950720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-2312988" y="7377639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53772" y="1028700"/>
            <a:ext cx="8463301" cy="8229600"/>
          </a:xfrm>
          <a:custGeom>
            <a:avLst/>
            <a:gdLst/>
            <a:ahLst/>
            <a:cxnLst/>
            <a:rect l="l" t="t" r="r" b="b"/>
            <a:pathLst>
              <a:path w="8463301" h="8229600">
                <a:moveTo>
                  <a:pt x="0" y="0"/>
                </a:moveTo>
                <a:lnTo>
                  <a:pt x="8463301" y="0"/>
                </a:lnTo>
                <a:lnTo>
                  <a:pt x="84633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2082" y="1545749"/>
            <a:ext cx="36270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Gestures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2082" y="2796460"/>
            <a:ext cx="4643986" cy="144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The gestures used to control Spotify: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Play\Stop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</a:rPr>
              <a:t>Next\Previous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</a:rPr>
              <a:t>Volume Up\Volume 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55567" y="0"/>
            <a:ext cx="7352672" cy="10287000"/>
            <a:chOff x="0" y="0"/>
            <a:chExt cx="193650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6506" cy="2709333"/>
            </a:xfrm>
            <a:custGeom>
              <a:avLst/>
              <a:gdLst/>
              <a:ahLst/>
              <a:cxnLst/>
              <a:rect l="l" t="t" r="r" b="b"/>
              <a:pathLst>
                <a:path w="1936506" h="2709333">
                  <a:moveTo>
                    <a:pt x="0" y="0"/>
                  </a:moveTo>
                  <a:lnTo>
                    <a:pt x="1936506" y="0"/>
                  </a:lnTo>
                  <a:lnTo>
                    <a:pt x="19365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9731" y="7183004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3" y="0"/>
                </a:lnTo>
                <a:lnTo>
                  <a:pt x="6267753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6212838" cy="288733"/>
            <a:chOff x="0" y="0"/>
            <a:chExt cx="1636303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578218" y="579213"/>
            <a:ext cx="7453247" cy="9128574"/>
          </a:xfrm>
          <a:custGeom>
            <a:avLst/>
            <a:gdLst/>
            <a:ahLst/>
            <a:cxnLst/>
            <a:rect l="l" t="t" r="r" b="b"/>
            <a:pathLst>
              <a:path w="7453247" h="9128574">
                <a:moveTo>
                  <a:pt x="0" y="0"/>
                </a:moveTo>
                <a:lnTo>
                  <a:pt x="7453247" y="0"/>
                </a:lnTo>
                <a:lnTo>
                  <a:pt x="7453247" y="9128574"/>
                </a:lnTo>
                <a:lnTo>
                  <a:pt x="0" y="9128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" r="-10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1332" y="1545749"/>
            <a:ext cx="661577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 u="sng">
                <a:solidFill>
                  <a:srgbClr val="FFFFFF"/>
                </a:solidFill>
                <a:latin typeface="Poppins Bold"/>
              </a:rPr>
              <a:t>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332" y="2669699"/>
            <a:ext cx="4643986" cy="445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Setup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55567" y="0"/>
            <a:ext cx="7352672" cy="10287000"/>
            <a:chOff x="0" y="0"/>
            <a:chExt cx="193650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6506" cy="2709333"/>
            </a:xfrm>
            <a:custGeom>
              <a:avLst/>
              <a:gdLst/>
              <a:ahLst/>
              <a:cxnLst/>
              <a:rect l="l" t="t" r="r" b="b"/>
              <a:pathLst>
                <a:path w="1936506" h="2709333">
                  <a:moveTo>
                    <a:pt x="0" y="0"/>
                  </a:moveTo>
                  <a:lnTo>
                    <a:pt x="1936506" y="0"/>
                  </a:lnTo>
                  <a:lnTo>
                    <a:pt x="19365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9731" y="7183004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3" y="0"/>
                </a:lnTo>
                <a:lnTo>
                  <a:pt x="6267753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6212838" cy="288733"/>
            <a:chOff x="0" y="0"/>
            <a:chExt cx="1636303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297105" y="1156824"/>
            <a:ext cx="10733202" cy="7808510"/>
          </a:xfrm>
          <a:custGeom>
            <a:avLst/>
            <a:gdLst/>
            <a:ahLst/>
            <a:cxnLst/>
            <a:rect l="l" t="t" r="r" b="b"/>
            <a:pathLst>
              <a:path w="10733202" h="7808510">
                <a:moveTo>
                  <a:pt x="0" y="0"/>
                </a:moveTo>
                <a:lnTo>
                  <a:pt x="10733202" y="0"/>
                </a:lnTo>
                <a:lnTo>
                  <a:pt x="10733202" y="7808510"/>
                </a:lnTo>
                <a:lnTo>
                  <a:pt x="0" y="780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1332" y="1545749"/>
            <a:ext cx="661577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 u="sng">
                <a:solidFill>
                  <a:srgbClr val="FFFFFF"/>
                </a:solidFill>
                <a:latin typeface="Poppins Bold"/>
              </a:rPr>
              <a:t>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332" y="2669699"/>
            <a:ext cx="4643986" cy="1845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Setup </a:t>
            </a:r>
          </a:p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Helper Functions: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readSensor()</a:t>
            </a:r>
          </a:p>
          <a:p>
            <a:pPr algn="ctr"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55567" y="0"/>
            <a:ext cx="7352672" cy="10287000"/>
            <a:chOff x="0" y="0"/>
            <a:chExt cx="193650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6506" cy="2709333"/>
            </a:xfrm>
            <a:custGeom>
              <a:avLst/>
              <a:gdLst/>
              <a:ahLst/>
              <a:cxnLst/>
              <a:rect l="l" t="t" r="r" b="b"/>
              <a:pathLst>
                <a:path w="1936506" h="2709333">
                  <a:moveTo>
                    <a:pt x="0" y="0"/>
                  </a:moveTo>
                  <a:lnTo>
                    <a:pt x="1936506" y="0"/>
                  </a:lnTo>
                  <a:lnTo>
                    <a:pt x="19365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9731" y="7183004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3" y="0"/>
                </a:lnTo>
                <a:lnTo>
                  <a:pt x="6267753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6212838" cy="288733"/>
            <a:chOff x="0" y="0"/>
            <a:chExt cx="1636303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297105" y="1735190"/>
            <a:ext cx="10990895" cy="6074778"/>
          </a:xfrm>
          <a:custGeom>
            <a:avLst/>
            <a:gdLst/>
            <a:ahLst/>
            <a:cxnLst/>
            <a:rect l="l" t="t" r="r" b="b"/>
            <a:pathLst>
              <a:path w="10990895" h="6074778">
                <a:moveTo>
                  <a:pt x="0" y="0"/>
                </a:moveTo>
                <a:lnTo>
                  <a:pt x="10990895" y="0"/>
                </a:lnTo>
                <a:lnTo>
                  <a:pt x="10990895" y="6074779"/>
                </a:lnTo>
                <a:lnTo>
                  <a:pt x="0" y="6074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4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1332" y="1545749"/>
            <a:ext cx="661577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 u="sng">
                <a:solidFill>
                  <a:srgbClr val="FFFFFF"/>
                </a:solidFill>
                <a:latin typeface="Poppins Bold"/>
              </a:rPr>
              <a:t>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332" y="2669699"/>
            <a:ext cx="4643986" cy="2778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Setup </a:t>
            </a:r>
          </a:p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Helper Functions: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readSensor()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getAction()</a:t>
            </a:r>
          </a:p>
          <a:p>
            <a:pPr algn="ctr"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55567" y="0"/>
            <a:ext cx="7352672" cy="10287000"/>
            <a:chOff x="0" y="0"/>
            <a:chExt cx="193650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6506" cy="2709333"/>
            </a:xfrm>
            <a:custGeom>
              <a:avLst/>
              <a:gdLst/>
              <a:ahLst/>
              <a:cxnLst/>
              <a:rect l="l" t="t" r="r" b="b"/>
              <a:pathLst>
                <a:path w="1936506" h="2709333">
                  <a:moveTo>
                    <a:pt x="0" y="0"/>
                  </a:moveTo>
                  <a:lnTo>
                    <a:pt x="1936506" y="0"/>
                  </a:lnTo>
                  <a:lnTo>
                    <a:pt x="19365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9731" y="7183004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3" y="0"/>
                </a:lnTo>
                <a:lnTo>
                  <a:pt x="6267753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6212838" cy="288733"/>
            <a:chOff x="0" y="0"/>
            <a:chExt cx="1636303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297105" y="1411863"/>
            <a:ext cx="8976775" cy="7846437"/>
          </a:xfrm>
          <a:custGeom>
            <a:avLst/>
            <a:gdLst/>
            <a:ahLst/>
            <a:cxnLst/>
            <a:rect l="l" t="t" r="r" b="b"/>
            <a:pathLst>
              <a:path w="8976775" h="7846437">
                <a:moveTo>
                  <a:pt x="0" y="0"/>
                </a:moveTo>
                <a:lnTo>
                  <a:pt x="8976775" y="0"/>
                </a:lnTo>
                <a:lnTo>
                  <a:pt x="8976775" y="7846437"/>
                </a:lnTo>
                <a:lnTo>
                  <a:pt x="0" y="7846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6" b="-61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1332" y="1545749"/>
            <a:ext cx="661577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 u="sng">
                <a:solidFill>
                  <a:srgbClr val="FFFFFF"/>
                </a:solidFill>
                <a:latin typeface="Poppins Bold"/>
              </a:rPr>
              <a:t>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332" y="2669699"/>
            <a:ext cx="4643986" cy="37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Setup </a:t>
            </a:r>
          </a:p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Helper Functions: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readSensor()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getAction()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CheckAction()</a:t>
            </a:r>
          </a:p>
          <a:p>
            <a:pPr algn="ctr"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  <a:p>
            <a:pPr algn="ctr"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55567" y="0"/>
            <a:ext cx="7352672" cy="10287000"/>
            <a:chOff x="0" y="0"/>
            <a:chExt cx="193650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6506" cy="2709333"/>
            </a:xfrm>
            <a:custGeom>
              <a:avLst/>
              <a:gdLst/>
              <a:ahLst/>
              <a:cxnLst/>
              <a:rect l="l" t="t" r="r" b="b"/>
              <a:pathLst>
                <a:path w="1936506" h="2709333">
                  <a:moveTo>
                    <a:pt x="0" y="0"/>
                  </a:moveTo>
                  <a:lnTo>
                    <a:pt x="1936506" y="0"/>
                  </a:lnTo>
                  <a:lnTo>
                    <a:pt x="19365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9731" y="7183004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3" y="0"/>
                </a:lnTo>
                <a:lnTo>
                  <a:pt x="6267753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6212838" cy="288733"/>
            <a:chOff x="0" y="0"/>
            <a:chExt cx="1636303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297105" y="2999089"/>
            <a:ext cx="9966833" cy="3382820"/>
          </a:xfrm>
          <a:custGeom>
            <a:avLst/>
            <a:gdLst/>
            <a:ahLst/>
            <a:cxnLst/>
            <a:rect l="l" t="t" r="r" b="b"/>
            <a:pathLst>
              <a:path w="9966833" h="3382820">
                <a:moveTo>
                  <a:pt x="0" y="0"/>
                </a:moveTo>
                <a:lnTo>
                  <a:pt x="9966833" y="0"/>
                </a:lnTo>
                <a:lnTo>
                  <a:pt x="9966833" y="3382821"/>
                </a:lnTo>
                <a:lnTo>
                  <a:pt x="0" y="338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1332" y="1545749"/>
            <a:ext cx="661577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 u="sng">
                <a:solidFill>
                  <a:srgbClr val="FFFFFF"/>
                </a:solidFill>
                <a:latin typeface="Poppins Bold"/>
              </a:rPr>
              <a:t>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332" y="2669699"/>
            <a:ext cx="4643986" cy="417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Setup </a:t>
            </a:r>
          </a:p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Helper Functions: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readSensor()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getAction()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CheckAction()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reset()</a:t>
            </a:r>
          </a:p>
          <a:p>
            <a:pPr algn="ctr"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  <a:p>
            <a:pPr algn="ctr"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55567" y="0"/>
            <a:ext cx="7352672" cy="10287000"/>
            <a:chOff x="0" y="0"/>
            <a:chExt cx="193650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6506" cy="2709333"/>
            </a:xfrm>
            <a:custGeom>
              <a:avLst/>
              <a:gdLst/>
              <a:ahLst/>
              <a:cxnLst/>
              <a:rect l="l" t="t" r="r" b="b"/>
              <a:pathLst>
                <a:path w="1936506" h="2709333">
                  <a:moveTo>
                    <a:pt x="0" y="0"/>
                  </a:moveTo>
                  <a:lnTo>
                    <a:pt x="1936506" y="0"/>
                  </a:lnTo>
                  <a:lnTo>
                    <a:pt x="19365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9731" y="7183004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3" y="0"/>
                </a:lnTo>
                <a:lnTo>
                  <a:pt x="6267753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6212838" cy="288733"/>
            <a:chOff x="0" y="0"/>
            <a:chExt cx="1636303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297105" y="2026761"/>
            <a:ext cx="10898259" cy="5721573"/>
          </a:xfrm>
          <a:custGeom>
            <a:avLst/>
            <a:gdLst/>
            <a:ahLst/>
            <a:cxnLst/>
            <a:rect l="l" t="t" r="r" b="b"/>
            <a:pathLst>
              <a:path w="10898259" h="5721573">
                <a:moveTo>
                  <a:pt x="0" y="0"/>
                </a:moveTo>
                <a:lnTo>
                  <a:pt x="10898259" y="0"/>
                </a:lnTo>
                <a:lnTo>
                  <a:pt x="10898259" y="5721574"/>
                </a:lnTo>
                <a:lnTo>
                  <a:pt x="0" y="5721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4" r="-27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1332" y="1545749"/>
            <a:ext cx="661577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 u="sng">
                <a:solidFill>
                  <a:srgbClr val="FFFFFF"/>
                </a:solidFill>
                <a:latin typeface="Poppins Bold"/>
              </a:rPr>
              <a:t>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332" y="2669699"/>
            <a:ext cx="4643986" cy="464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Setup </a:t>
            </a:r>
          </a:p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Helper Functions: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readSensor()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getAction()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CheckAction()</a:t>
            </a:r>
          </a:p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</a:rPr>
              <a:t>reset()</a:t>
            </a:r>
          </a:p>
          <a:p>
            <a:pPr marL="496567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D9D9D9"/>
                </a:solidFill>
                <a:latin typeface="Poppins"/>
              </a:rPr>
              <a:t>Main Loop</a:t>
            </a:r>
          </a:p>
          <a:p>
            <a:pPr algn="ctr"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  <a:p>
            <a:pPr algn="ctr"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3679"/>
              </a:lnSpc>
            </a:pPr>
            <a:endParaRPr lang="en-US" sz="2299">
              <a:solidFill>
                <a:srgbClr val="D9D9D9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972669" y="7568433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87868" y="1886483"/>
            <a:ext cx="6287455" cy="1602837"/>
          </a:xfrm>
          <a:custGeom>
            <a:avLst/>
            <a:gdLst/>
            <a:ahLst/>
            <a:cxnLst/>
            <a:rect l="l" t="t" r="r" b="b"/>
            <a:pathLst>
              <a:path w="6287455" h="1602837">
                <a:moveTo>
                  <a:pt x="0" y="0"/>
                </a:moveTo>
                <a:lnTo>
                  <a:pt x="6287455" y="0"/>
                </a:lnTo>
                <a:lnTo>
                  <a:pt x="6287455" y="1602838"/>
                </a:lnTo>
                <a:lnTo>
                  <a:pt x="0" y="160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8708"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7500" t="-61111" r="27500" b="-61111"/>
          <a:stretch>
            <a:fillRect/>
          </a:stretch>
        </p:blipFill>
        <p:spPr>
          <a:xfrm>
            <a:off x="8712079" y="601417"/>
            <a:ext cx="578280" cy="1285067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8243507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7" y="0"/>
                </a:lnTo>
                <a:lnTo>
                  <a:pt x="1483797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13575" y="3632196"/>
            <a:ext cx="3252744" cy="3252744"/>
          </a:xfrm>
          <a:custGeom>
            <a:avLst/>
            <a:gdLst/>
            <a:ahLst/>
            <a:cxnLst/>
            <a:rect l="l" t="t" r="r" b="b"/>
            <a:pathLst>
              <a:path w="3252744" h="3252744">
                <a:moveTo>
                  <a:pt x="0" y="0"/>
                </a:moveTo>
                <a:lnTo>
                  <a:pt x="3252745" y="0"/>
                </a:lnTo>
                <a:lnTo>
                  <a:pt x="3252745" y="3252744"/>
                </a:lnTo>
                <a:lnTo>
                  <a:pt x="0" y="3252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18471" y="4762329"/>
            <a:ext cx="7440067" cy="10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 dirty="0">
                <a:solidFill>
                  <a:srgbClr val="071C42"/>
                </a:solidFill>
                <a:latin typeface="Alef Bold"/>
              </a:rPr>
              <a:t>Last Sensor Trigger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7520" y="1819187"/>
            <a:ext cx="4417080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61"/>
              </a:lnSpc>
              <a:spcBef>
                <a:spcPct val="0"/>
              </a:spcBef>
            </a:pPr>
            <a:r>
              <a:rPr lang="en-US" sz="7329" u="none" dirty="0" err="1">
                <a:solidFill>
                  <a:srgbClr val="FF3131"/>
                </a:solidFill>
                <a:latin typeface="Alef Bold"/>
              </a:rPr>
              <a:t>idx</a:t>
            </a:r>
            <a:r>
              <a:rPr lang="en-US" sz="7329" u="none" dirty="0">
                <a:solidFill>
                  <a:srgbClr val="FF3131"/>
                </a:solidFill>
                <a:latin typeface="Alef Bold"/>
              </a:rPr>
              <a:t> = 0;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03682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7475" y="3174129"/>
            <a:ext cx="5459926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1"/>
              </a:lnSpc>
            </a:pPr>
            <a:r>
              <a:rPr lang="en-US" sz="7329" dirty="0" err="1">
                <a:solidFill>
                  <a:srgbClr val="FF914D"/>
                </a:solidFill>
                <a:latin typeface="Alef Bold"/>
              </a:rPr>
              <a:t>idx</a:t>
            </a:r>
            <a:r>
              <a:rPr lang="en-US" sz="7329" dirty="0">
                <a:solidFill>
                  <a:srgbClr val="FF914D"/>
                </a:solidFill>
                <a:latin typeface="Alef Bold"/>
              </a:rPr>
              <a:t> % 4 = 0;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55123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11580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0789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1660" y="3437848"/>
            <a:ext cx="2471001" cy="3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Open Sans Bold"/>
              </a:rPr>
              <a:t>SensorsGestures[]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7868" y="309083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[0]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7304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[1]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66920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[2]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35111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[3]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972669" y="7568433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87868" y="1886483"/>
            <a:ext cx="6287455" cy="1602837"/>
          </a:xfrm>
          <a:custGeom>
            <a:avLst/>
            <a:gdLst/>
            <a:ahLst/>
            <a:cxnLst/>
            <a:rect l="l" t="t" r="r" b="b"/>
            <a:pathLst>
              <a:path w="6287455" h="1602837">
                <a:moveTo>
                  <a:pt x="0" y="0"/>
                </a:moveTo>
                <a:lnTo>
                  <a:pt x="6287455" y="0"/>
                </a:lnTo>
                <a:lnTo>
                  <a:pt x="6287455" y="1602838"/>
                </a:lnTo>
                <a:lnTo>
                  <a:pt x="0" y="160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8708"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7500" t="-61111" r="27500" b="-61111"/>
          <a:stretch>
            <a:fillRect/>
          </a:stretch>
        </p:blipFill>
        <p:spPr>
          <a:xfrm>
            <a:off x="10263521" y="601417"/>
            <a:ext cx="578280" cy="1285067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9810763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6" y="0"/>
                </a:lnTo>
                <a:lnTo>
                  <a:pt x="1483796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13575" y="3632196"/>
            <a:ext cx="3252744" cy="3252744"/>
          </a:xfrm>
          <a:custGeom>
            <a:avLst/>
            <a:gdLst/>
            <a:ahLst/>
            <a:cxnLst/>
            <a:rect l="l" t="t" r="r" b="b"/>
            <a:pathLst>
              <a:path w="3252744" h="3252744">
                <a:moveTo>
                  <a:pt x="0" y="0"/>
                </a:moveTo>
                <a:lnTo>
                  <a:pt x="3252745" y="0"/>
                </a:lnTo>
                <a:lnTo>
                  <a:pt x="3252745" y="3252744"/>
                </a:lnTo>
                <a:lnTo>
                  <a:pt x="0" y="3252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18472" y="4762329"/>
            <a:ext cx="7792292" cy="1039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 dirty="0">
                <a:solidFill>
                  <a:srgbClr val="071C42"/>
                </a:solidFill>
                <a:latin typeface="Alef Bold"/>
              </a:rPr>
              <a:t>Last Sensor Trigger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18471" y="1819187"/>
            <a:ext cx="4001329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61"/>
              </a:lnSpc>
              <a:spcBef>
                <a:spcPct val="0"/>
              </a:spcBef>
            </a:pPr>
            <a:r>
              <a:rPr lang="en-US" sz="7329" u="none" dirty="0" err="1">
                <a:solidFill>
                  <a:srgbClr val="FF3131"/>
                </a:solidFill>
                <a:latin typeface="Alef Bold"/>
              </a:rPr>
              <a:t>idx</a:t>
            </a:r>
            <a:r>
              <a:rPr lang="en-US" sz="7329" u="none" dirty="0">
                <a:solidFill>
                  <a:srgbClr val="FF3131"/>
                </a:solidFill>
                <a:latin typeface="Alef Bold"/>
              </a:rPr>
              <a:t> = 1;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03682" y="1605461"/>
            <a:ext cx="1543202" cy="171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9"/>
              </a:lnSpc>
              <a:spcBef>
                <a:spcPct val="0"/>
              </a:spcBef>
            </a:pPr>
            <a:r>
              <a:rPr lang="en-US" sz="8649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18444" y="3174129"/>
            <a:ext cx="5449155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1"/>
              </a:lnSpc>
            </a:pPr>
            <a:r>
              <a:rPr lang="en-US" sz="7329" dirty="0" err="1">
                <a:solidFill>
                  <a:srgbClr val="FF914D"/>
                </a:solidFill>
                <a:latin typeface="Alef Bold"/>
              </a:rPr>
              <a:t>idx</a:t>
            </a:r>
            <a:r>
              <a:rPr lang="en-US" sz="7329" dirty="0">
                <a:solidFill>
                  <a:srgbClr val="FF914D"/>
                </a:solidFill>
                <a:latin typeface="Alef Bold"/>
              </a:rPr>
              <a:t> % 4 = 1;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55123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11580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0789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1660" y="3437848"/>
            <a:ext cx="2471001" cy="3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Open Sans Bold"/>
              </a:rPr>
              <a:t>SensorsGestures[]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7868" y="309083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[0]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7304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[1]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66920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[2]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35111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[3]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222192" y="7581566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87868" y="1886483"/>
            <a:ext cx="6287455" cy="1602837"/>
          </a:xfrm>
          <a:custGeom>
            <a:avLst/>
            <a:gdLst/>
            <a:ahLst/>
            <a:cxnLst/>
            <a:rect l="l" t="t" r="r" b="b"/>
            <a:pathLst>
              <a:path w="6287455" h="1602837">
                <a:moveTo>
                  <a:pt x="0" y="0"/>
                </a:moveTo>
                <a:lnTo>
                  <a:pt x="6287455" y="0"/>
                </a:lnTo>
                <a:lnTo>
                  <a:pt x="6287455" y="1602838"/>
                </a:lnTo>
                <a:lnTo>
                  <a:pt x="0" y="160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8708"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7500" t="-61111" r="27500" b="-61111"/>
          <a:stretch>
            <a:fillRect/>
          </a:stretch>
        </p:blipFill>
        <p:spPr>
          <a:xfrm>
            <a:off x="11819978" y="657946"/>
            <a:ext cx="578280" cy="1285067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1367220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6" y="0"/>
                </a:lnTo>
                <a:lnTo>
                  <a:pt x="1483796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13575" y="3632196"/>
            <a:ext cx="3252744" cy="3252744"/>
          </a:xfrm>
          <a:custGeom>
            <a:avLst/>
            <a:gdLst/>
            <a:ahLst/>
            <a:cxnLst/>
            <a:rect l="l" t="t" r="r" b="b"/>
            <a:pathLst>
              <a:path w="3252744" h="3252744">
                <a:moveTo>
                  <a:pt x="0" y="0"/>
                </a:moveTo>
                <a:lnTo>
                  <a:pt x="3252745" y="0"/>
                </a:lnTo>
                <a:lnTo>
                  <a:pt x="3252745" y="3252744"/>
                </a:lnTo>
                <a:lnTo>
                  <a:pt x="0" y="3252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18471" y="4762329"/>
            <a:ext cx="7440067" cy="10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 dirty="0">
                <a:solidFill>
                  <a:srgbClr val="071C42"/>
                </a:solidFill>
                <a:latin typeface="Alef Bold"/>
              </a:rPr>
              <a:t>Last Sensor Trigger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4478" y="7744391"/>
            <a:ext cx="1454851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>
                <a:solidFill>
                  <a:srgbClr val="FFFFFF"/>
                </a:solidFill>
                <a:latin typeface="Poppins Bold"/>
              </a:rPr>
              <a:t>getAction() returns: -&gt; 'PLAY'; [3,1]</a:t>
            </a:r>
          </a:p>
          <a:p>
            <a:pPr>
              <a:lnSpc>
                <a:spcPts val="4680"/>
              </a:lnSpc>
            </a:pPr>
            <a:r>
              <a:rPr lang="en-US" sz="3900">
                <a:solidFill>
                  <a:srgbClr val="FFFFFF"/>
                </a:solidFill>
                <a:latin typeface="Poppins Bold"/>
              </a:rPr>
              <a:t>checkAction() sends 'PLAY' to Serial Monitor and reset();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74342" y="1819187"/>
            <a:ext cx="3512057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61"/>
              </a:lnSpc>
              <a:spcBef>
                <a:spcPct val="0"/>
              </a:spcBef>
            </a:pPr>
            <a:r>
              <a:rPr lang="en-US" sz="7329" u="none" dirty="0" err="1">
                <a:solidFill>
                  <a:srgbClr val="FF3131"/>
                </a:solidFill>
                <a:latin typeface="Alef Bold"/>
              </a:rPr>
              <a:t>idx</a:t>
            </a:r>
            <a:r>
              <a:rPr lang="en-US" sz="7329" u="none" dirty="0">
                <a:solidFill>
                  <a:srgbClr val="FF3131"/>
                </a:solidFill>
                <a:latin typeface="Alef Bold"/>
              </a:rPr>
              <a:t> = 2;</a:t>
            </a:r>
          </a:p>
        </p:txBody>
      </p:sp>
      <p:sp>
        <p:nvSpPr>
          <p:cNvPr id="17" name="Freeform 17"/>
          <p:cNvSpPr/>
          <p:nvPr/>
        </p:nvSpPr>
        <p:spPr>
          <a:xfrm>
            <a:off x="8242752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6" y="0"/>
                </a:lnTo>
                <a:lnTo>
                  <a:pt x="1483796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203682" y="1605461"/>
            <a:ext cx="1543202" cy="171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9"/>
              </a:lnSpc>
              <a:spcBef>
                <a:spcPct val="0"/>
              </a:spcBef>
            </a:pPr>
            <a:r>
              <a:rPr lang="en-US" sz="8649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4287" y="3174129"/>
            <a:ext cx="5292814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1"/>
              </a:lnSpc>
            </a:pPr>
            <a:r>
              <a:rPr lang="en-US" sz="7329" dirty="0" err="1">
                <a:solidFill>
                  <a:srgbClr val="FF914D"/>
                </a:solidFill>
                <a:latin typeface="Alef Bold"/>
              </a:rPr>
              <a:t>idx</a:t>
            </a:r>
            <a:r>
              <a:rPr lang="en-US" sz="7329" dirty="0">
                <a:solidFill>
                  <a:srgbClr val="FF914D"/>
                </a:solidFill>
                <a:latin typeface="Alef Bold"/>
              </a:rPr>
              <a:t> % 4 = 2;</a:t>
            </a:r>
          </a:p>
        </p:txBody>
      </p:sp>
      <p:sp>
        <p:nvSpPr>
          <p:cNvPr id="20" name="Freeform 20"/>
          <p:cNvSpPr/>
          <p:nvPr/>
        </p:nvSpPr>
        <p:spPr>
          <a:xfrm>
            <a:off x="9787334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6" y="0"/>
                </a:lnTo>
                <a:lnTo>
                  <a:pt x="1483796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759514" y="1564529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11580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20789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81660" y="3437848"/>
            <a:ext cx="2471001" cy="3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Open Sans Bold"/>
              </a:rPr>
              <a:t>SensorsGestures[]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87868" y="309083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[0]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27304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[1]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66920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[2]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35111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[3]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44475"/>
            <a:chOff x="0" y="0"/>
            <a:chExt cx="4816593" cy="1196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6899"/>
            </a:xfrm>
            <a:custGeom>
              <a:avLst/>
              <a:gdLst/>
              <a:ahLst/>
              <a:cxnLst/>
              <a:rect l="l" t="t" r="r" b="b"/>
              <a:pathLst>
                <a:path w="4816592" h="1196899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44727" y="5657290"/>
            <a:ext cx="6651996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01010"/>
                </a:solidFill>
                <a:latin typeface="Poppins"/>
              </a:rPr>
              <a:t>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4727" y="6368415"/>
            <a:ext cx="7083247" cy="216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endParaRPr/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545454"/>
                </a:solidFill>
                <a:latin typeface="Poppins"/>
              </a:rPr>
              <a:t>The purpose of this project is to create a more interactive and accessible user experience for Spotify, allowing users to control their music playback through simple hand movements. 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545454"/>
              </a:solidFill>
              <a:latin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44727" y="2546276"/>
            <a:ext cx="46681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3786888" y="629992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4255742"/>
            <a:ext cx="6212838" cy="288733"/>
            <a:chOff x="0" y="0"/>
            <a:chExt cx="1636303" cy="76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660027" y="6368415"/>
            <a:ext cx="7083247" cy="288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u="sng">
                <a:solidFill>
                  <a:srgbClr val="545454"/>
                </a:solidFill>
                <a:latin typeface="Poppins"/>
              </a:rPr>
              <a:t>The system utilizes: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"/>
              </a:rPr>
              <a:t> an Arduino UNO R3 microcontroller.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"/>
              </a:rPr>
              <a:t>Four Ultrasonic sensors (PING))) are used for gesture interpretation.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"/>
              </a:rPr>
              <a:t>Hardware components are simulated on TinkerCAD.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"/>
              </a:rPr>
              <a:t>Python is used to scrape data from the TinkerCAD serial monitor.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545454"/>
              </a:solidFill>
              <a:latin typeface="Poppins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972669" y="7568433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87868" y="1886483"/>
            <a:ext cx="6287455" cy="1602837"/>
          </a:xfrm>
          <a:custGeom>
            <a:avLst/>
            <a:gdLst/>
            <a:ahLst/>
            <a:cxnLst/>
            <a:rect l="l" t="t" r="r" b="b"/>
            <a:pathLst>
              <a:path w="6287455" h="1602837">
                <a:moveTo>
                  <a:pt x="0" y="0"/>
                </a:moveTo>
                <a:lnTo>
                  <a:pt x="6287455" y="0"/>
                </a:lnTo>
                <a:lnTo>
                  <a:pt x="6287455" y="1602838"/>
                </a:lnTo>
                <a:lnTo>
                  <a:pt x="0" y="160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8708"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7500" t="-61111" r="27500" b="-61111"/>
          <a:stretch>
            <a:fillRect/>
          </a:stretch>
        </p:blipFill>
        <p:spPr>
          <a:xfrm>
            <a:off x="8712079" y="601417"/>
            <a:ext cx="578280" cy="1285067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8243507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7" y="0"/>
                </a:lnTo>
                <a:lnTo>
                  <a:pt x="1483797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13575" y="3632196"/>
            <a:ext cx="3252744" cy="3252744"/>
          </a:xfrm>
          <a:custGeom>
            <a:avLst/>
            <a:gdLst/>
            <a:ahLst/>
            <a:cxnLst/>
            <a:rect l="l" t="t" r="r" b="b"/>
            <a:pathLst>
              <a:path w="3252744" h="3252744">
                <a:moveTo>
                  <a:pt x="0" y="0"/>
                </a:moveTo>
                <a:lnTo>
                  <a:pt x="3252745" y="0"/>
                </a:lnTo>
                <a:lnTo>
                  <a:pt x="3252745" y="3252744"/>
                </a:lnTo>
                <a:lnTo>
                  <a:pt x="0" y="3252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18471" y="4762329"/>
            <a:ext cx="7440067" cy="10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 dirty="0">
                <a:solidFill>
                  <a:srgbClr val="071C42"/>
                </a:solidFill>
                <a:latin typeface="Alef Bold"/>
              </a:rPr>
              <a:t>Last Sensor Trigger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7520" y="1819187"/>
            <a:ext cx="4036080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61"/>
              </a:lnSpc>
              <a:spcBef>
                <a:spcPct val="0"/>
              </a:spcBef>
            </a:pPr>
            <a:r>
              <a:rPr lang="en-US" sz="7329" u="none" dirty="0" err="1">
                <a:solidFill>
                  <a:srgbClr val="FF3131"/>
                </a:solidFill>
                <a:latin typeface="Alef Bold"/>
              </a:rPr>
              <a:t>idx</a:t>
            </a:r>
            <a:r>
              <a:rPr lang="en-US" sz="7329" u="none" dirty="0">
                <a:solidFill>
                  <a:srgbClr val="FF3131"/>
                </a:solidFill>
                <a:latin typeface="Alef Bold"/>
              </a:rPr>
              <a:t> = 0;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03682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7475" y="3174129"/>
            <a:ext cx="5231132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1"/>
              </a:lnSpc>
            </a:pPr>
            <a:r>
              <a:rPr lang="en-US" sz="7329" dirty="0" err="1">
                <a:solidFill>
                  <a:srgbClr val="FF914D"/>
                </a:solidFill>
                <a:latin typeface="Alef Bold"/>
              </a:rPr>
              <a:t>idx</a:t>
            </a:r>
            <a:r>
              <a:rPr lang="en-US" sz="7329" dirty="0">
                <a:solidFill>
                  <a:srgbClr val="FF914D"/>
                </a:solidFill>
                <a:latin typeface="Alef Bold"/>
              </a:rPr>
              <a:t> % 4 = 0;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55123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11580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0789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1660" y="3437848"/>
            <a:ext cx="2471001" cy="3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Open Sans Bold"/>
              </a:rPr>
              <a:t>SensorsGestures[]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7868" y="309083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[0]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7304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[1]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66920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[2]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35111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[3]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972669" y="7568433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87868" y="1886483"/>
            <a:ext cx="6287455" cy="1602837"/>
          </a:xfrm>
          <a:custGeom>
            <a:avLst/>
            <a:gdLst/>
            <a:ahLst/>
            <a:cxnLst/>
            <a:rect l="l" t="t" r="r" b="b"/>
            <a:pathLst>
              <a:path w="6287455" h="1602837">
                <a:moveTo>
                  <a:pt x="0" y="0"/>
                </a:moveTo>
                <a:lnTo>
                  <a:pt x="6287455" y="0"/>
                </a:lnTo>
                <a:lnTo>
                  <a:pt x="6287455" y="1602838"/>
                </a:lnTo>
                <a:lnTo>
                  <a:pt x="0" y="160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8708"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7500" t="-61111" r="27500" b="-61111"/>
          <a:stretch>
            <a:fillRect/>
          </a:stretch>
        </p:blipFill>
        <p:spPr>
          <a:xfrm>
            <a:off x="10263521" y="601417"/>
            <a:ext cx="578280" cy="1285067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9810763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6" y="0"/>
                </a:lnTo>
                <a:lnTo>
                  <a:pt x="1483796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13575" y="3632196"/>
            <a:ext cx="3252744" cy="3252744"/>
          </a:xfrm>
          <a:custGeom>
            <a:avLst/>
            <a:gdLst/>
            <a:ahLst/>
            <a:cxnLst/>
            <a:rect l="l" t="t" r="r" b="b"/>
            <a:pathLst>
              <a:path w="3252744" h="3252744">
                <a:moveTo>
                  <a:pt x="0" y="0"/>
                </a:moveTo>
                <a:lnTo>
                  <a:pt x="3252745" y="0"/>
                </a:lnTo>
                <a:lnTo>
                  <a:pt x="3252745" y="3252744"/>
                </a:lnTo>
                <a:lnTo>
                  <a:pt x="0" y="3252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18471" y="4762329"/>
            <a:ext cx="7440067" cy="10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 dirty="0">
                <a:solidFill>
                  <a:srgbClr val="071C42"/>
                </a:solidFill>
                <a:latin typeface="Alef Bold"/>
              </a:rPr>
              <a:t>Last Sensor Trigger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18471" y="1819187"/>
            <a:ext cx="3391729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61"/>
              </a:lnSpc>
              <a:spcBef>
                <a:spcPct val="0"/>
              </a:spcBef>
            </a:pPr>
            <a:r>
              <a:rPr lang="en-US" sz="7329" u="none" dirty="0" err="1">
                <a:solidFill>
                  <a:srgbClr val="FF3131"/>
                </a:solidFill>
                <a:latin typeface="Alef Bold"/>
              </a:rPr>
              <a:t>idx</a:t>
            </a:r>
            <a:r>
              <a:rPr lang="en-US" sz="7329" u="none" dirty="0">
                <a:solidFill>
                  <a:srgbClr val="FF3131"/>
                </a:solidFill>
                <a:latin typeface="Alef Bold"/>
              </a:rPr>
              <a:t> = 1;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18444" y="3174129"/>
            <a:ext cx="5051961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1"/>
              </a:lnSpc>
            </a:pPr>
            <a:r>
              <a:rPr lang="en-US" sz="7329" dirty="0" err="1">
                <a:solidFill>
                  <a:srgbClr val="FF914D"/>
                </a:solidFill>
                <a:latin typeface="Alef Bold"/>
              </a:rPr>
              <a:t>idx</a:t>
            </a:r>
            <a:r>
              <a:rPr lang="en-US" sz="7329" dirty="0">
                <a:solidFill>
                  <a:srgbClr val="FF914D"/>
                </a:solidFill>
                <a:latin typeface="Alef Bold"/>
              </a:rPr>
              <a:t> % 4 = 1;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55123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11580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20789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3682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1660" y="3437848"/>
            <a:ext cx="2471001" cy="3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Open Sans Bold"/>
              </a:rPr>
              <a:t>SensorsGestures[]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7868" y="309083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[0]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7304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[1]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66920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[2]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35111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[3]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972669" y="7568433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87868" y="1886483"/>
            <a:ext cx="6287455" cy="1602837"/>
          </a:xfrm>
          <a:custGeom>
            <a:avLst/>
            <a:gdLst/>
            <a:ahLst/>
            <a:cxnLst/>
            <a:rect l="l" t="t" r="r" b="b"/>
            <a:pathLst>
              <a:path w="6287455" h="1602837">
                <a:moveTo>
                  <a:pt x="0" y="0"/>
                </a:moveTo>
                <a:lnTo>
                  <a:pt x="6287455" y="0"/>
                </a:lnTo>
                <a:lnTo>
                  <a:pt x="6287455" y="1602838"/>
                </a:lnTo>
                <a:lnTo>
                  <a:pt x="0" y="160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8708"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7500" t="-61111" r="27500" b="-61111"/>
          <a:stretch>
            <a:fillRect/>
          </a:stretch>
        </p:blipFill>
        <p:spPr>
          <a:xfrm>
            <a:off x="11819978" y="601417"/>
            <a:ext cx="578280" cy="1285067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1367220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6" y="0"/>
                </a:lnTo>
                <a:lnTo>
                  <a:pt x="1483796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13575" y="3632196"/>
            <a:ext cx="3252744" cy="3252744"/>
          </a:xfrm>
          <a:custGeom>
            <a:avLst/>
            <a:gdLst/>
            <a:ahLst/>
            <a:cxnLst/>
            <a:rect l="l" t="t" r="r" b="b"/>
            <a:pathLst>
              <a:path w="3252744" h="3252744">
                <a:moveTo>
                  <a:pt x="0" y="0"/>
                </a:moveTo>
                <a:lnTo>
                  <a:pt x="3252745" y="0"/>
                </a:lnTo>
                <a:lnTo>
                  <a:pt x="3252745" y="3252744"/>
                </a:lnTo>
                <a:lnTo>
                  <a:pt x="0" y="3252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18471" y="4762329"/>
            <a:ext cx="7440067" cy="10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 dirty="0">
                <a:solidFill>
                  <a:srgbClr val="071C42"/>
                </a:solidFill>
                <a:latin typeface="Alef Bold"/>
              </a:rPr>
              <a:t>Last Sensor Trigger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4342" y="1819187"/>
            <a:ext cx="3969257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61"/>
              </a:lnSpc>
              <a:spcBef>
                <a:spcPct val="0"/>
              </a:spcBef>
            </a:pPr>
            <a:r>
              <a:rPr lang="en-US" sz="7329" u="none" dirty="0" err="1">
                <a:solidFill>
                  <a:srgbClr val="FF3131"/>
                </a:solidFill>
                <a:latin typeface="Alef Bold"/>
              </a:rPr>
              <a:t>idx</a:t>
            </a:r>
            <a:r>
              <a:rPr lang="en-US" sz="7329" u="none" dirty="0">
                <a:solidFill>
                  <a:srgbClr val="FF3131"/>
                </a:solidFill>
                <a:latin typeface="Alef Bold"/>
              </a:rPr>
              <a:t> = 2;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74287" y="3174129"/>
            <a:ext cx="5292814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1"/>
              </a:lnSpc>
            </a:pPr>
            <a:r>
              <a:rPr lang="en-US" sz="7329" dirty="0" err="1">
                <a:solidFill>
                  <a:srgbClr val="FF914D"/>
                </a:solidFill>
                <a:latin typeface="Alef Bold"/>
              </a:rPr>
              <a:t>idx</a:t>
            </a:r>
            <a:r>
              <a:rPr lang="en-US" sz="7329" dirty="0">
                <a:solidFill>
                  <a:srgbClr val="FF914D"/>
                </a:solidFill>
                <a:latin typeface="Alef Bold"/>
              </a:rPr>
              <a:t> % 4 = 2;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11580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20789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03682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55123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1660" y="3437848"/>
            <a:ext cx="2471001" cy="3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Open Sans Bold"/>
              </a:rPr>
              <a:t>SensorsGestures[]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7868" y="309083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[0]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7304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[1]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66920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[2]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35111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[3]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972669" y="7568433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87868" y="1886483"/>
            <a:ext cx="6287455" cy="1602837"/>
          </a:xfrm>
          <a:custGeom>
            <a:avLst/>
            <a:gdLst/>
            <a:ahLst/>
            <a:cxnLst/>
            <a:rect l="l" t="t" r="r" b="b"/>
            <a:pathLst>
              <a:path w="6287455" h="1602837">
                <a:moveTo>
                  <a:pt x="0" y="0"/>
                </a:moveTo>
                <a:lnTo>
                  <a:pt x="6287455" y="0"/>
                </a:lnTo>
                <a:lnTo>
                  <a:pt x="6287455" y="1602838"/>
                </a:lnTo>
                <a:lnTo>
                  <a:pt x="0" y="160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8708"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7500" t="-61111" r="27500" b="-61111"/>
          <a:stretch>
            <a:fillRect/>
          </a:stretch>
        </p:blipFill>
        <p:spPr>
          <a:xfrm>
            <a:off x="13384826" y="639206"/>
            <a:ext cx="578280" cy="1285067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2932068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6" y="0"/>
                </a:lnTo>
                <a:lnTo>
                  <a:pt x="1483796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13575" y="3632196"/>
            <a:ext cx="3252744" cy="3252744"/>
          </a:xfrm>
          <a:custGeom>
            <a:avLst/>
            <a:gdLst/>
            <a:ahLst/>
            <a:cxnLst/>
            <a:rect l="l" t="t" r="r" b="b"/>
            <a:pathLst>
              <a:path w="3252744" h="3252744">
                <a:moveTo>
                  <a:pt x="0" y="0"/>
                </a:moveTo>
                <a:lnTo>
                  <a:pt x="3252745" y="0"/>
                </a:lnTo>
                <a:lnTo>
                  <a:pt x="3252745" y="3252744"/>
                </a:lnTo>
                <a:lnTo>
                  <a:pt x="0" y="3252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18471" y="4762329"/>
            <a:ext cx="7440067" cy="10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 dirty="0">
                <a:solidFill>
                  <a:srgbClr val="071C42"/>
                </a:solidFill>
                <a:latin typeface="Alef Bold"/>
              </a:rPr>
              <a:t>Last Sensor Trigger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8911" y="1819187"/>
            <a:ext cx="3517489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61"/>
              </a:lnSpc>
              <a:spcBef>
                <a:spcPct val="0"/>
              </a:spcBef>
            </a:pPr>
            <a:r>
              <a:rPr lang="en-US" sz="7329" u="none" dirty="0" err="1">
                <a:solidFill>
                  <a:srgbClr val="FF3131"/>
                </a:solidFill>
                <a:latin typeface="Alef Bold"/>
              </a:rPr>
              <a:t>idx</a:t>
            </a:r>
            <a:r>
              <a:rPr lang="en-US" sz="7329" u="none" dirty="0">
                <a:solidFill>
                  <a:srgbClr val="FF3131"/>
                </a:solidFill>
                <a:latin typeface="Alef Bold"/>
              </a:rPr>
              <a:t> = 3;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8833" y="3174129"/>
            <a:ext cx="5142710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1"/>
              </a:lnSpc>
            </a:pPr>
            <a:r>
              <a:rPr lang="en-US" sz="7329" dirty="0" err="1">
                <a:solidFill>
                  <a:srgbClr val="FF914D"/>
                </a:solidFill>
                <a:latin typeface="Alef Bold"/>
              </a:rPr>
              <a:t>idx</a:t>
            </a:r>
            <a:r>
              <a:rPr lang="en-US" sz="7329" dirty="0">
                <a:solidFill>
                  <a:srgbClr val="FF914D"/>
                </a:solidFill>
                <a:latin typeface="Alef Bold"/>
              </a:rPr>
              <a:t> % 4 = 3;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20789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03682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55123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11580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1660" y="3437848"/>
            <a:ext cx="2471001" cy="3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Open Sans Bold"/>
              </a:rPr>
              <a:t>SensorsGestures[]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7868" y="309083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[0]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7304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[1]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66920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[2]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35111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[3]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972669" y="7568433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87868" y="1886483"/>
            <a:ext cx="6287455" cy="1602837"/>
          </a:xfrm>
          <a:custGeom>
            <a:avLst/>
            <a:gdLst/>
            <a:ahLst/>
            <a:cxnLst/>
            <a:rect l="l" t="t" r="r" b="b"/>
            <a:pathLst>
              <a:path w="6287455" h="1602837">
                <a:moveTo>
                  <a:pt x="0" y="0"/>
                </a:moveTo>
                <a:lnTo>
                  <a:pt x="6287455" y="0"/>
                </a:lnTo>
                <a:lnTo>
                  <a:pt x="6287455" y="1602838"/>
                </a:lnTo>
                <a:lnTo>
                  <a:pt x="0" y="160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8708"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7500" t="-61111" r="27500" b="-61111"/>
          <a:stretch>
            <a:fillRect/>
          </a:stretch>
        </p:blipFill>
        <p:spPr>
          <a:xfrm>
            <a:off x="8712079" y="729969"/>
            <a:ext cx="578280" cy="1285067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4475323" y="1924273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6" y="0"/>
                </a:lnTo>
                <a:lnTo>
                  <a:pt x="1483796" y="1489779"/>
                </a:lnTo>
                <a:lnTo>
                  <a:pt x="0" y="14897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13575" y="3632196"/>
            <a:ext cx="3252744" cy="3252744"/>
          </a:xfrm>
          <a:custGeom>
            <a:avLst/>
            <a:gdLst/>
            <a:ahLst/>
            <a:cxnLst/>
            <a:rect l="l" t="t" r="r" b="b"/>
            <a:pathLst>
              <a:path w="3252744" h="3252744">
                <a:moveTo>
                  <a:pt x="0" y="0"/>
                </a:moveTo>
                <a:lnTo>
                  <a:pt x="3252745" y="0"/>
                </a:lnTo>
                <a:lnTo>
                  <a:pt x="3252745" y="3252744"/>
                </a:lnTo>
                <a:lnTo>
                  <a:pt x="0" y="3252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18471" y="4762329"/>
            <a:ext cx="7440067" cy="10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 dirty="0">
                <a:solidFill>
                  <a:srgbClr val="071C42"/>
                </a:solidFill>
                <a:latin typeface="Alef Bold"/>
              </a:rPr>
              <a:t>Last Sensor Trigger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34383" y="1819187"/>
            <a:ext cx="4232264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61"/>
              </a:lnSpc>
              <a:spcBef>
                <a:spcPct val="0"/>
              </a:spcBef>
            </a:pPr>
            <a:r>
              <a:rPr lang="en-US" sz="7329" u="none" dirty="0" err="1">
                <a:solidFill>
                  <a:srgbClr val="FF3131"/>
                </a:solidFill>
                <a:latin typeface="Alef Bold"/>
              </a:rPr>
              <a:t>idx</a:t>
            </a:r>
            <a:r>
              <a:rPr lang="en-US" sz="7329" u="none" dirty="0">
                <a:solidFill>
                  <a:srgbClr val="FF3131"/>
                </a:solidFill>
                <a:latin typeface="Alef Bold"/>
              </a:rPr>
              <a:t> = 4;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7475" y="3174129"/>
            <a:ext cx="5459926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1"/>
              </a:lnSpc>
            </a:pPr>
            <a:r>
              <a:rPr lang="en-US" sz="7329" dirty="0" err="1">
                <a:solidFill>
                  <a:srgbClr val="FF914D"/>
                </a:solidFill>
                <a:latin typeface="Alef Bold"/>
              </a:rPr>
              <a:t>idx</a:t>
            </a:r>
            <a:r>
              <a:rPr lang="en-US" sz="7329" dirty="0">
                <a:solidFill>
                  <a:srgbClr val="FF914D"/>
                </a:solidFill>
                <a:latin typeface="Alef Bold"/>
              </a:rPr>
              <a:t> % 4 = 0;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03682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55123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11580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0789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1660" y="3437848"/>
            <a:ext cx="2471001" cy="3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Open Sans Bold"/>
              </a:rPr>
              <a:t>SensorsGestures[]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7868" y="309083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[0]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7304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[1]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66920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[2]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35111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[3]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972669" y="7568433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87868" y="1886483"/>
            <a:ext cx="6287455" cy="1602837"/>
          </a:xfrm>
          <a:custGeom>
            <a:avLst/>
            <a:gdLst/>
            <a:ahLst/>
            <a:cxnLst/>
            <a:rect l="l" t="t" r="r" b="b"/>
            <a:pathLst>
              <a:path w="6287455" h="1602837">
                <a:moveTo>
                  <a:pt x="0" y="0"/>
                </a:moveTo>
                <a:lnTo>
                  <a:pt x="6287455" y="0"/>
                </a:lnTo>
                <a:lnTo>
                  <a:pt x="6287455" y="1602838"/>
                </a:lnTo>
                <a:lnTo>
                  <a:pt x="0" y="160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8708"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7500" t="-61111" r="27500" b="-61111"/>
          <a:stretch>
            <a:fillRect/>
          </a:stretch>
        </p:blipFill>
        <p:spPr>
          <a:xfrm>
            <a:off x="10263521" y="675218"/>
            <a:ext cx="578280" cy="1285067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5942173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6" y="0"/>
                </a:lnTo>
                <a:lnTo>
                  <a:pt x="1483796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13575" y="3632196"/>
            <a:ext cx="3252744" cy="3252744"/>
          </a:xfrm>
          <a:custGeom>
            <a:avLst/>
            <a:gdLst/>
            <a:ahLst/>
            <a:cxnLst/>
            <a:rect l="l" t="t" r="r" b="b"/>
            <a:pathLst>
              <a:path w="3252744" h="3252744">
                <a:moveTo>
                  <a:pt x="0" y="0"/>
                </a:moveTo>
                <a:lnTo>
                  <a:pt x="3252745" y="0"/>
                </a:lnTo>
                <a:lnTo>
                  <a:pt x="3252745" y="3252744"/>
                </a:lnTo>
                <a:lnTo>
                  <a:pt x="0" y="3252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18471" y="4762329"/>
            <a:ext cx="7440067" cy="10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 dirty="0">
                <a:solidFill>
                  <a:srgbClr val="071C42"/>
                </a:solidFill>
                <a:latin typeface="Alef Bold"/>
              </a:rPr>
              <a:t>Last Sensor Trigger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8911" y="1819187"/>
            <a:ext cx="3669889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61"/>
              </a:lnSpc>
              <a:spcBef>
                <a:spcPct val="0"/>
              </a:spcBef>
            </a:pPr>
            <a:r>
              <a:rPr lang="en-US" sz="7329" u="none" dirty="0" err="1">
                <a:solidFill>
                  <a:srgbClr val="FF3131"/>
                </a:solidFill>
                <a:latin typeface="Alef Bold"/>
              </a:rPr>
              <a:t>idx</a:t>
            </a:r>
            <a:r>
              <a:rPr lang="en-US" sz="7329" u="none" dirty="0">
                <a:solidFill>
                  <a:srgbClr val="FF3131"/>
                </a:solidFill>
                <a:latin typeface="Alef Bold"/>
              </a:rPr>
              <a:t> = 5;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18444" y="3174129"/>
            <a:ext cx="4972637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1"/>
              </a:lnSpc>
            </a:pPr>
            <a:r>
              <a:rPr lang="en-US" sz="7329" dirty="0" err="1">
                <a:solidFill>
                  <a:srgbClr val="FF914D"/>
                </a:solidFill>
                <a:latin typeface="Alef Bold"/>
              </a:rPr>
              <a:t>idx</a:t>
            </a:r>
            <a:r>
              <a:rPr lang="en-US" sz="7329" dirty="0">
                <a:solidFill>
                  <a:srgbClr val="FF914D"/>
                </a:solidFill>
                <a:latin typeface="Alef Bold"/>
              </a:rPr>
              <a:t> % 4 = 1;</a:t>
            </a:r>
          </a:p>
        </p:txBody>
      </p:sp>
      <p:sp>
        <p:nvSpPr>
          <p:cNvPr id="17" name="Freeform 17"/>
          <p:cNvSpPr/>
          <p:nvPr/>
        </p:nvSpPr>
        <p:spPr>
          <a:xfrm>
            <a:off x="8242752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6" y="0"/>
                </a:lnTo>
                <a:lnTo>
                  <a:pt x="1483796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203682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55123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11580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id="21" name="Freeform 21"/>
          <p:cNvSpPr/>
          <p:nvPr/>
        </p:nvSpPr>
        <p:spPr>
          <a:xfrm>
            <a:off x="12932068" y="1924273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6" y="0"/>
                </a:lnTo>
                <a:lnTo>
                  <a:pt x="1483796" y="1489779"/>
                </a:lnTo>
                <a:lnTo>
                  <a:pt x="0" y="14897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820789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4478" y="7744391"/>
            <a:ext cx="1454851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>
                <a:solidFill>
                  <a:srgbClr val="FFFFFF"/>
                </a:solidFill>
                <a:latin typeface="Poppins Bold"/>
              </a:rPr>
              <a:t>getAction() returns: -&gt; 'STOP'; [1,3]</a:t>
            </a:r>
          </a:p>
          <a:p>
            <a:pPr>
              <a:lnSpc>
                <a:spcPts val="4680"/>
              </a:lnSpc>
            </a:pPr>
            <a:r>
              <a:rPr lang="en-US" sz="3900">
                <a:solidFill>
                  <a:srgbClr val="FFFFFF"/>
                </a:solidFill>
                <a:latin typeface="Poppins Bold"/>
              </a:rPr>
              <a:t>checkAction() sends 'STOP' to Serial Monitor and reset();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81660" y="3437848"/>
            <a:ext cx="2471001" cy="3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Open Sans Bold"/>
              </a:rPr>
              <a:t>SensorsGestures[]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87868" y="309083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[0]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27304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[1]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66920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[2]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35111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[3]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972669" y="7568433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87868" y="1886483"/>
            <a:ext cx="6287455" cy="1602837"/>
          </a:xfrm>
          <a:custGeom>
            <a:avLst/>
            <a:gdLst/>
            <a:ahLst/>
            <a:cxnLst/>
            <a:rect l="l" t="t" r="r" b="b"/>
            <a:pathLst>
              <a:path w="6287455" h="1602837">
                <a:moveTo>
                  <a:pt x="0" y="0"/>
                </a:moveTo>
                <a:lnTo>
                  <a:pt x="6287455" y="0"/>
                </a:lnTo>
                <a:lnTo>
                  <a:pt x="6287455" y="1602838"/>
                </a:lnTo>
                <a:lnTo>
                  <a:pt x="0" y="160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48708"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7500" t="-61111" r="27500" b="-61111"/>
          <a:stretch>
            <a:fillRect/>
          </a:stretch>
        </p:blipFill>
        <p:spPr>
          <a:xfrm>
            <a:off x="8712079" y="601417"/>
            <a:ext cx="578280" cy="1285067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8243507" y="1943012"/>
            <a:ext cx="1483796" cy="1489779"/>
          </a:xfrm>
          <a:custGeom>
            <a:avLst/>
            <a:gdLst/>
            <a:ahLst/>
            <a:cxnLst/>
            <a:rect l="l" t="t" r="r" b="b"/>
            <a:pathLst>
              <a:path w="1483796" h="1489779">
                <a:moveTo>
                  <a:pt x="0" y="0"/>
                </a:moveTo>
                <a:lnTo>
                  <a:pt x="1483797" y="0"/>
                </a:lnTo>
                <a:lnTo>
                  <a:pt x="1483797" y="1489780"/>
                </a:lnTo>
                <a:lnTo>
                  <a:pt x="0" y="148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20" t="-4161" r="-6302" b="-342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13575" y="3632196"/>
            <a:ext cx="3252744" cy="3252744"/>
          </a:xfrm>
          <a:custGeom>
            <a:avLst/>
            <a:gdLst/>
            <a:ahLst/>
            <a:cxnLst/>
            <a:rect l="l" t="t" r="r" b="b"/>
            <a:pathLst>
              <a:path w="3252744" h="3252744">
                <a:moveTo>
                  <a:pt x="0" y="0"/>
                </a:moveTo>
                <a:lnTo>
                  <a:pt x="3252745" y="0"/>
                </a:lnTo>
                <a:lnTo>
                  <a:pt x="3252745" y="3252744"/>
                </a:lnTo>
                <a:lnTo>
                  <a:pt x="0" y="3252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18471" y="4762329"/>
            <a:ext cx="7440067" cy="10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 dirty="0">
                <a:solidFill>
                  <a:schemeClr val="tx2"/>
                </a:solidFill>
                <a:latin typeface="Alef Bold"/>
              </a:rPr>
              <a:t>Last Sensor Trigger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7520" y="1819187"/>
            <a:ext cx="3731280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61"/>
              </a:lnSpc>
              <a:spcBef>
                <a:spcPct val="0"/>
              </a:spcBef>
            </a:pPr>
            <a:r>
              <a:rPr lang="en-US" sz="7329" u="none" dirty="0" err="1">
                <a:solidFill>
                  <a:srgbClr val="FF3131"/>
                </a:solidFill>
                <a:latin typeface="Alef Bold"/>
              </a:rPr>
              <a:t>idx</a:t>
            </a:r>
            <a:r>
              <a:rPr lang="en-US" sz="7329" u="none" dirty="0">
                <a:solidFill>
                  <a:srgbClr val="FF3131"/>
                </a:solidFill>
                <a:latin typeface="Alef Bold"/>
              </a:rPr>
              <a:t> = 0;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03682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7474" y="3174129"/>
            <a:ext cx="5159111" cy="12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1"/>
              </a:lnSpc>
            </a:pPr>
            <a:r>
              <a:rPr lang="en-US" sz="7329" dirty="0" err="1">
                <a:solidFill>
                  <a:srgbClr val="FF914D"/>
                </a:solidFill>
                <a:latin typeface="Alef Bold"/>
              </a:rPr>
              <a:t>idx</a:t>
            </a:r>
            <a:r>
              <a:rPr lang="en-US" sz="7329" dirty="0">
                <a:solidFill>
                  <a:srgbClr val="FF914D"/>
                </a:solidFill>
                <a:latin typeface="Alef Bold"/>
              </a:rPr>
              <a:t> % 4 = 0;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55123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11580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0789" y="1586411"/>
            <a:ext cx="1595075" cy="17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4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Poppins Bold"/>
              </a:rPr>
              <a:t>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1660" y="3437848"/>
            <a:ext cx="2471001" cy="3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Open Sans Bold"/>
              </a:rPr>
              <a:t>SensorsGestures[]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7868" y="309083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[0]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7304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[1]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66920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[2]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35111" y="3109577"/>
            <a:ext cx="463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[3]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32191" y="1332712"/>
            <a:ext cx="8873382" cy="170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73"/>
              </a:lnSpc>
            </a:pPr>
            <a:r>
              <a:rPr lang="en-US" sz="10644">
                <a:solidFill>
                  <a:srgbClr val="FFFFFF"/>
                </a:solidFill>
                <a:latin typeface="Poppins Bold"/>
              </a:rPr>
              <a:t>DEMO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flipH="1">
            <a:off x="-1811192" y="1427962"/>
            <a:ext cx="9143383" cy="7431077"/>
          </a:xfrm>
          <a:custGeom>
            <a:avLst/>
            <a:gdLst/>
            <a:ahLst/>
            <a:cxnLst/>
            <a:rect l="l" t="t" r="r" b="b"/>
            <a:pathLst>
              <a:path w="9143383" h="7431077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981917" y="9998267"/>
            <a:ext cx="9995383" cy="288733"/>
            <a:chOff x="0" y="0"/>
            <a:chExt cx="2632529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2529" cy="76045"/>
            </a:xfrm>
            <a:custGeom>
              <a:avLst/>
              <a:gdLst/>
              <a:ahLst/>
              <a:cxnLst/>
              <a:rect l="l" t="t" r="r" b="b"/>
              <a:pathLst>
                <a:path w="2632529" h="76045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44475"/>
            <a:chOff x="0" y="0"/>
            <a:chExt cx="4816593" cy="1196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6899"/>
            </a:xfrm>
            <a:custGeom>
              <a:avLst/>
              <a:gdLst/>
              <a:ahLst/>
              <a:cxnLst/>
              <a:rect l="l" t="t" r="r" b="b"/>
              <a:pathLst>
                <a:path w="4816592" h="1196899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786888" y="629992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4255742"/>
            <a:ext cx="6212838" cy="288733"/>
            <a:chOff x="0" y="0"/>
            <a:chExt cx="1636303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0446086" y="5143500"/>
            <a:ext cx="6681602" cy="5143500"/>
          </a:xfrm>
          <a:custGeom>
            <a:avLst/>
            <a:gdLst/>
            <a:ahLst/>
            <a:cxnLst/>
            <a:rect l="l" t="t" r="r" b="b"/>
            <a:pathLst>
              <a:path w="6681602" h="5143500">
                <a:moveTo>
                  <a:pt x="0" y="0"/>
                </a:moveTo>
                <a:lnTo>
                  <a:pt x="6681603" y="0"/>
                </a:lnTo>
                <a:lnTo>
                  <a:pt x="668160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90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9378" y="3110304"/>
            <a:ext cx="5986398" cy="22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2"/>
              </a:lnSpc>
            </a:pPr>
            <a:r>
              <a:rPr lang="en-US" sz="7218">
                <a:solidFill>
                  <a:srgbClr val="FFFFFF"/>
                </a:solidFill>
                <a:latin typeface="Poppins Bold"/>
              </a:rPr>
              <a:t>Conclusion</a:t>
            </a:r>
          </a:p>
          <a:p>
            <a:pPr>
              <a:lnSpc>
                <a:spcPts val="8662"/>
              </a:lnSpc>
            </a:pPr>
            <a:endParaRPr lang="en-US" sz="7218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9378" y="4728665"/>
            <a:ext cx="9973655" cy="305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6"/>
              </a:lnSpc>
            </a:pPr>
            <a:r>
              <a:rPr lang="en-US" sz="2535">
                <a:solidFill>
                  <a:srgbClr val="101010"/>
                </a:solidFill>
                <a:latin typeface="Poppins"/>
              </a:rPr>
              <a:t>To sum up, this project shows how we can use hand gestures to interact with apps like Spotify. We've created a simple and fun system that lets you control Spotify with your hand movements. This project is a great example of how combining technology and design can lead to really cool results.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81917" y="4167355"/>
            <a:ext cx="4377007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39"/>
              </a:lnSpc>
              <a:spcBef>
                <a:spcPct val="0"/>
              </a:spcBef>
            </a:pPr>
            <a:r>
              <a:rPr lang="en-US" sz="2399" spc="230">
                <a:solidFill>
                  <a:srgbClr val="FFFFFF"/>
                </a:solidFill>
                <a:latin typeface="Poppins Bold"/>
              </a:rPr>
              <a:t>Special thanks to: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81917" y="4643947"/>
            <a:ext cx="5341105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</a:rPr>
              <a:t>Vladi Budnitski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</a:rPr>
              <a:t>Dr. Yakov Damatov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1917" y="7100378"/>
            <a:ext cx="2670553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39"/>
              </a:lnSpc>
              <a:spcBef>
                <a:spcPct val="0"/>
              </a:spcBef>
            </a:pPr>
            <a:r>
              <a:rPr lang="en-US" sz="2399" u="sng" spc="230">
                <a:solidFill>
                  <a:srgbClr val="FFFFFF"/>
                </a:solidFill>
                <a:latin typeface="Poppins Bold"/>
              </a:rPr>
              <a:t>Creators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81917" y="7576970"/>
            <a:ext cx="7215196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</a:rPr>
              <a:t>Ayal Moran - moranayal@gmail.com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</a:rPr>
              <a:t>Daniel Aviv - dani6laviv@gmail.com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81917" y="1912899"/>
            <a:ext cx="46681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Thank You!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flipH="1">
            <a:off x="-1811192" y="1427962"/>
            <a:ext cx="9143383" cy="7431077"/>
          </a:xfrm>
          <a:custGeom>
            <a:avLst/>
            <a:gdLst/>
            <a:ahLst/>
            <a:cxnLst/>
            <a:rect l="l" t="t" r="r" b="b"/>
            <a:pathLst>
              <a:path w="9143383" h="7431077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981917" y="9998267"/>
            <a:ext cx="9995383" cy="288733"/>
            <a:chOff x="0" y="0"/>
            <a:chExt cx="2632529" cy="76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2529" cy="76045"/>
            </a:xfrm>
            <a:custGeom>
              <a:avLst/>
              <a:gdLst/>
              <a:ahLst/>
              <a:cxnLst/>
              <a:rect l="l" t="t" r="r" b="b"/>
              <a:pathLst>
                <a:path w="2632529" h="76045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6121614" cy="5143500"/>
            <a:chOff x="0" y="0"/>
            <a:chExt cx="1451049" cy="12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48129" y="2200275"/>
            <a:ext cx="6965721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u="sng">
                <a:solidFill>
                  <a:srgbClr val="545454"/>
                </a:solidFill>
                <a:latin typeface="Poppins"/>
              </a:rPr>
              <a:t>The system design of our project can be divided into three components: 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"/>
              </a:rPr>
              <a:t>Hardware design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"/>
              </a:rPr>
              <a:t>Software implementation 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"/>
              </a:rPr>
              <a:t>The interface between hardware and software.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545454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endParaRPr lang="en-US" sz="1800">
              <a:solidFill>
                <a:srgbClr val="545454"/>
              </a:solidFill>
              <a:latin typeface="Poppi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187217" y="-1676277"/>
            <a:ext cx="12260528" cy="8939040"/>
          </a:xfrm>
          <a:custGeom>
            <a:avLst/>
            <a:gdLst/>
            <a:ahLst/>
            <a:cxnLst/>
            <a:rect l="l" t="t" r="r" b="b"/>
            <a:pathLst>
              <a:path w="12260528" h="8939040">
                <a:moveTo>
                  <a:pt x="0" y="0"/>
                </a:moveTo>
                <a:lnTo>
                  <a:pt x="12260529" y="0"/>
                </a:lnTo>
                <a:lnTo>
                  <a:pt x="12260529" y="8939040"/>
                </a:lnTo>
                <a:lnTo>
                  <a:pt x="0" y="893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121614" y="5143500"/>
            <a:ext cx="6044772" cy="5143500"/>
            <a:chOff x="0" y="0"/>
            <a:chExt cx="1432835" cy="1219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2835" cy="1219200"/>
            </a:xfrm>
            <a:custGeom>
              <a:avLst/>
              <a:gdLst/>
              <a:ahLst/>
              <a:cxnLst/>
              <a:rect l="l" t="t" r="r" b="b"/>
              <a:pathLst>
                <a:path w="1432835" h="1219200">
                  <a:moveTo>
                    <a:pt x="0" y="0"/>
                  </a:moveTo>
                  <a:lnTo>
                    <a:pt x="1432835" y="0"/>
                  </a:lnTo>
                  <a:lnTo>
                    <a:pt x="1432835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66386" y="5143500"/>
            <a:ext cx="6121614" cy="5143500"/>
            <a:chOff x="0" y="0"/>
            <a:chExt cx="1451049" cy="1219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2959159" y="133306"/>
            <a:ext cx="5328841" cy="4855839"/>
          </a:xfrm>
          <a:custGeom>
            <a:avLst/>
            <a:gdLst/>
            <a:ahLst/>
            <a:cxnLst/>
            <a:rect l="l" t="t" r="r" b="b"/>
            <a:pathLst>
              <a:path w="5328841" h="4855839">
                <a:moveTo>
                  <a:pt x="0" y="0"/>
                </a:moveTo>
                <a:lnTo>
                  <a:pt x="5328841" y="0"/>
                </a:lnTo>
                <a:lnTo>
                  <a:pt x="5328841" y="4855839"/>
                </a:lnTo>
                <a:lnTo>
                  <a:pt x="0" y="4855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486" t="-36926" b="-1738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17055" y="1472099"/>
            <a:ext cx="4202257" cy="2642288"/>
          </a:xfrm>
          <a:custGeom>
            <a:avLst/>
            <a:gdLst/>
            <a:ahLst/>
            <a:cxnLst/>
            <a:rect l="l" t="t" r="r" b="b"/>
            <a:pathLst>
              <a:path w="4202257" h="2642288">
                <a:moveTo>
                  <a:pt x="0" y="0"/>
                </a:moveTo>
                <a:lnTo>
                  <a:pt x="4202256" y="0"/>
                </a:lnTo>
                <a:lnTo>
                  <a:pt x="4202256" y="2642289"/>
                </a:lnTo>
                <a:lnTo>
                  <a:pt x="0" y="2642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000" t="-24703" r="-20491" b="-2372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21496" y="971550"/>
            <a:ext cx="581403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System Design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496" y="5812130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Hardware Design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539839"/>
            <a:ext cx="4645239" cy="288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 Bold"/>
              </a:rPr>
              <a:t>Core component</a:t>
            </a:r>
            <a:r>
              <a:rPr lang="en-US" sz="1800">
                <a:solidFill>
                  <a:srgbClr val="D9D9D9"/>
                </a:solidFill>
                <a:latin typeface="Poppins"/>
              </a:rPr>
              <a:t>: Arduino UNO R3 microcontroller.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 Bold"/>
              </a:rPr>
              <a:t>Input</a:t>
            </a:r>
            <a:r>
              <a:rPr lang="en-US" sz="1800">
                <a:solidFill>
                  <a:srgbClr val="D9D9D9"/>
                </a:solidFill>
                <a:latin typeface="Poppins"/>
              </a:rPr>
              <a:t>: Four Ultrasonic Sensors (PING))) for detecting hand distance.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 Bold"/>
              </a:rPr>
              <a:t>Simulation</a:t>
            </a:r>
            <a:r>
              <a:rPr lang="en-US" sz="1800">
                <a:solidFill>
                  <a:srgbClr val="D9D9D9"/>
                </a:solidFill>
                <a:latin typeface="Poppins"/>
              </a:rPr>
              <a:t>: Hardware setup simulated on TinkerCAD for easy modifications and troubleshooting.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35531" y="5781650"/>
            <a:ext cx="4415304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Software Implementation</a:t>
            </a:r>
          </a:p>
          <a:p>
            <a:pPr>
              <a:lnSpc>
                <a:spcPts val="3360"/>
              </a:lnSpc>
            </a:pPr>
            <a:endParaRPr lang="en-US" sz="240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789314" y="6539839"/>
            <a:ext cx="4803076" cy="361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</a:rPr>
              <a:t>Developed in C/C++, designed to run on Arduino UNO R3.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</a:rPr>
              <a:t>Continuously monitors ultrasonic sensors for gesture detection.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</a:rPr>
              <a:t>Interprets sensor data to determine gestures.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</a:rPr>
              <a:t>Performs corresponding actions: play, pause, next track, previous track, volume up, and volume down.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349461" y="5812130"/>
            <a:ext cx="4758887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Hardware-Software Interface</a:t>
            </a:r>
          </a:p>
          <a:p>
            <a:pPr>
              <a:lnSpc>
                <a:spcPts val="3360"/>
              </a:lnSpc>
            </a:pPr>
            <a:endParaRPr lang="en-US" sz="240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080786" y="6539839"/>
            <a:ext cx="4712550" cy="325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Interface between Arduino and Spotify API through Python script.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Python script scrapes serial monitor of TinkerCAD for commands sent by Arduino.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</a:rPr>
              <a:t>Script sends corresponding request to Spotify API, controlling Spotify playback.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1545" y="1028700"/>
            <a:ext cx="9147755" cy="8229600"/>
            <a:chOff x="0" y="0"/>
            <a:chExt cx="2168357" cy="19507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8357" cy="1950720"/>
            </a:xfrm>
            <a:custGeom>
              <a:avLst/>
              <a:gdLst/>
              <a:ahLst/>
              <a:cxnLst/>
              <a:rect l="l" t="t" r="r" b="b"/>
              <a:pathLst>
                <a:path w="2168357" h="1950720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-2312988" y="7377639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078189" y="1536266"/>
            <a:ext cx="7214468" cy="7214468"/>
          </a:xfrm>
          <a:custGeom>
            <a:avLst/>
            <a:gdLst/>
            <a:ahLst/>
            <a:cxnLst/>
            <a:rect l="l" t="t" r="r" b="b"/>
            <a:pathLst>
              <a:path w="7214468" h="7214468">
                <a:moveTo>
                  <a:pt x="0" y="0"/>
                </a:moveTo>
                <a:lnTo>
                  <a:pt x="7214467" y="0"/>
                </a:lnTo>
                <a:lnTo>
                  <a:pt x="7214467" y="7214468"/>
                </a:lnTo>
                <a:lnTo>
                  <a:pt x="0" y="721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45683" y="3922365"/>
            <a:ext cx="2298786" cy="2442270"/>
          </a:xfrm>
          <a:custGeom>
            <a:avLst/>
            <a:gdLst/>
            <a:ahLst/>
            <a:cxnLst/>
            <a:rect l="l" t="t" r="r" b="b"/>
            <a:pathLst>
              <a:path w="2298786" h="2442270">
                <a:moveTo>
                  <a:pt x="0" y="0"/>
                </a:moveTo>
                <a:lnTo>
                  <a:pt x="2298787" y="0"/>
                </a:lnTo>
                <a:lnTo>
                  <a:pt x="2298787" y="2442270"/>
                </a:lnTo>
                <a:lnTo>
                  <a:pt x="0" y="244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35627" y="1898887"/>
            <a:ext cx="4856692" cy="120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8"/>
              </a:lnSpc>
            </a:pPr>
            <a:r>
              <a:rPr lang="en-US" sz="7498" u="sng">
                <a:solidFill>
                  <a:srgbClr val="FFFFFF"/>
                </a:solidFill>
                <a:latin typeface="Poppins Bold"/>
              </a:rPr>
              <a:t>Gestures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1545" y="1028700"/>
            <a:ext cx="9147755" cy="8229600"/>
            <a:chOff x="0" y="0"/>
            <a:chExt cx="2168357" cy="19507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8357" cy="1950720"/>
            </a:xfrm>
            <a:custGeom>
              <a:avLst/>
              <a:gdLst/>
              <a:ahLst/>
              <a:cxnLst/>
              <a:rect l="l" t="t" r="r" b="b"/>
              <a:pathLst>
                <a:path w="2168357" h="1950720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-2312988" y="7377639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078189" y="1536266"/>
            <a:ext cx="7214468" cy="7214468"/>
          </a:xfrm>
          <a:custGeom>
            <a:avLst/>
            <a:gdLst/>
            <a:ahLst/>
            <a:cxnLst/>
            <a:rect l="l" t="t" r="r" b="b"/>
            <a:pathLst>
              <a:path w="7214468" h="7214468">
                <a:moveTo>
                  <a:pt x="0" y="0"/>
                </a:moveTo>
                <a:lnTo>
                  <a:pt x="7214467" y="0"/>
                </a:lnTo>
                <a:lnTo>
                  <a:pt x="7214467" y="7214468"/>
                </a:lnTo>
                <a:lnTo>
                  <a:pt x="0" y="721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13303" y="1369959"/>
            <a:ext cx="1629053" cy="1730733"/>
          </a:xfrm>
          <a:custGeom>
            <a:avLst/>
            <a:gdLst/>
            <a:ahLst/>
            <a:cxnLst/>
            <a:rect l="l" t="t" r="r" b="b"/>
            <a:pathLst>
              <a:path w="1629053" h="1730733">
                <a:moveTo>
                  <a:pt x="0" y="0"/>
                </a:moveTo>
                <a:lnTo>
                  <a:pt x="1629052" y="0"/>
                </a:lnTo>
                <a:lnTo>
                  <a:pt x="1629052" y="1730733"/>
                </a:lnTo>
                <a:lnTo>
                  <a:pt x="0" y="17307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35627" y="1898887"/>
            <a:ext cx="4856692" cy="120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8"/>
              </a:lnSpc>
            </a:pPr>
            <a:r>
              <a:rPr lang="en-US" sz="7498" u="sng">
                <a:solidFill>
                  <a:srgbClr val="FFFFFF"/>
                </a:solidFill>
                <a:latin typeface="Poppins Bold"/>
              </a:rPr>
              <a:t>Gestures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12082" y="3183078"/>
            <a:ext cx="4643986" cy="437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ctr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D9D9D9"/>
                </a:solidFill>
                <a:latin typeface="Poppins"/>
              </a:rPr>
              <a:t>PLAY</a:t>
            </a:r>
          </a:p>
          <a:p>
            <a:pPr marL="474978" lvl="1" indent="-237489" algn="ctr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D9D9D9"/>
                </a:solidFill>
                <a:latin typeface="Poppins"/>
              </a:rPr>
              <a:t>STOP</a:t>
            </a:r>
          </a:p>
          <a:p>
            <a:pPr marL="474978" lvl="1" indent="-237489" algn="ctr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D9D9D9"/>
                </a:solidFill>
                <a:latin typeface="Poppins"/>
              </a:rPr>
              <a:t>NEXT</a:t>
            </a:r>
          </a:p>
          <a:p>
            <a:pPr marL="474978" lvl="1" indent="-237489" algn="ctr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D9D9D9"/>
                </a:solidFill>
                <a:latin typeface="Poppins"/>
              </a:rPr>
              <a:t>PREVIOUS</a:t>
            </a:r>
          </a:p>
          <a:p>
            <a:pPr marL="474978" lvl="1" indent="-237489" algn="ctr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D9D9D9"/>
                </a:solidFill>
                <a:latin typeface="Poppins"/>
              </a:rPr>
              <a:t>VOLUME UP</a:t>
            </a:r>
          </a:p>
          <a:p>
            <a:pPr marL="474978" lvl="1" indent="-237489" algn="ctr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D9D9D9"/>
                </a:solidFill>
                <a:latin typeface="Poppins"/>
              </a:rPr>
              <a:t>VOLUME DOWN</a:t>
            </a:r>
          </a:p>
          <a:p>
            <a:pPr algn="ctr">
              <a:lnSpc>
                <a:spcPts val="3519"/>
              </a:lnSpc>
            </a:pPr>
            <a:endParaRPr lang="en-US" sz="2199">
              <a:solidFill>
                <a:srgbClr val="D9D9D9"/>
              </a:solidFill>
              <a:latin typeface="Poppins"/>
            </a:endParaRPr>
          </a:p>
          <a:p>
            <a:pPr algn="ctr">
              <a:lnSpc>
                <a:spcPts val="3519"/>
              </a:lnSpc>
            </a:pPr>
            <a:endParaRPr lang="en-US" sz="2199">
              <a:solidFill>
                <a:srgbClr val="D9D9D9"/>
              </a:solidFill>
              <a:latin typeface="Poppins"/>
            </a:endParaRPr>
          </a:p>
          <a:p>
            <a:pPr algn="ctr">
              <a:lnSpc>
                <a:spcPts val="3519"/>
              </a:lnSpc>
            </a:pPr>
            <a:endParaRPr lang="en-US" sz="2199">
              <a:solidFill>
                <a:srgbClr val="D9D9D9"/>
              </a:solidFill>
              <a:latin typeface="Poppins"/>
            </a:endParaRPr>
          </a:p>
          <a:p>
            <a:pPr algn="ctr">
              <a:lnSpc>
                <a:spcPts val="3519"/>
              </a:lnSpc>
            </a:pPr>
            <a:endParaRPr lang="en-US" sz="2199">
              <a:solidFill>
                <a:srgbClr val="D9D9D9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1545" y="1028700"/>
            <a:ext cx="9147755" cy="8229600"/>
            <a:chOff x="0" y="0"/>
            <a:chExt cx="2168357" cy="19507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8357" cy="1950720"/>
            </a:xfrm>
            <a:custGeom>
              <a:avLst/>
              <a:gdLst/>
              <a:ahLst/>
              <a:cxnLst/>
              <a:rect l="l" t="t" r="r" b="b"/>
              <a:pathLst>
                <a:path w="2168357" h="1950720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-2312988" y="7377639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078189" y="1536266"/>
            <a:ext cx="7214468" cy="7214468"/>
          </a:xfrm>
          <a:custGeom>
            <a:avLst/>
            <a:gdLst/>
            <a:ahLst/>
            <a:cxnLst/>
            <a:rect l="l" t="t" r="r" b="b"/>
            <a:pathLst>
              <a:path w="7214468" h="7214468">
                <a:moveTo>
                  <a:pt x="0" y="0"/>
                </a:moveTo>
                <a:lnTo>
                  <a:pt x="7214467" y="0"/>
                </a:lnTo>
                <a:lnTo>
                  <a:pt x="7214467" y="7214468"/>
                </a:lnTo>
                <a:lnTo>
                  <a:pt x="0" y="721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2082" y="1545749"/>
            <a:ext cx="36270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Gestures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2082" y="2777410"/>
            <a:ext cx="4643986" cy="152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199" u="sng">
                <a:solidFill>
                  <a:srgbClr val="D9D9D9"/>
                </a:solidFill>
                <a:latin typeface="Poppins Bold"/>
              </a:rPr>
              <a:t>Play\Stop</a:t>
            </a:r>
          </a:p>
          <a:p>
            <a:pPr algn="ctr">
              <a:lnSpc>
                <a:spcPts val="2880"/>
              </a:lnSpc>
            </a:pPr>
            <a:endParaRPr lang="en-US" sz="2199" u="sng">
              <a:solidFill>
                <a:srgbClr val="D9D9D9"/>
              </a:solidFill>
              <a:latin typeface="Poppins Bold"/>
            </a:endParaRPr>
          </a:p>
          <a:p>
            <a:pPr algn="ctr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Play - [3 , 1]</a:t>
            </a:r>
          </a:p>
          <a:p>
            <a:pPr algn="ctr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Stop - [1 , 3]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1545" y="1028700"/>
            <a:ext cx="9147755" cy="8229600"/>
            <a:chOff x="0" y="0"/>
            <a:chExt cx="2168357" cy="19507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8357" cy="1950720"/>
            </a:xfrm>
            <a:custGeom>
              <a:avLst/>
              <a:gdLst/>
              <a:ahLst/>
              <a:cxnLst/>
              <a:rect l="l" t="t" r="r" b="b"/>
              <a:pathLst>
                <a:path w="2168357" h="1950720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-2312988" y="7377639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078189" y="1536266"/>
            <a:ext cx="7214468" cy="7214468"/>
          </a:xfrm>
          <a:custGeom>
            <a:avLst/>
            <a:gdLst/>
            <a:ahLst/>
            <a:cxnLst/>
            <a:rect l="l" t="t" r="r" b="b"/>
            <a:pathLst>
              <a:path w="7214468" h="7214468">
                <a:moveTo>
                  <a:pt x="0" y="0"/>
                </a:moveTo>
                <a:lnTo>
                  <a:pt x="7214467" y="0"/>
                </a:lnTo>
                <a:lnTo>
                  <a:pt x="7214467" y="7214468"/>
                </a:lnTo>
                <a:lnTo>
                  <a:pt x="0" y="721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2082" y="1545749"/>
            <a:ext cx="36270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Gestures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2082" y="2777410"/>
            <a:ext cx="4643986" cy="152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199" u="sng">
                <a:solidFill>
                  <a:srgbClr val="D9D9D9"/>
                </a:solidFill>
                <a:latin typeface="Poppins Bold"/>
              </a:rPr>
              <a:t>Next\Previous</a:t>
            </a:r>
          </a:p>
          <a:p>
            <a:pPr algn="ctr">
              <a:lnSpc>
                <a:spcPts val="2880"/>
              </a:lnSpc>
            </a:pPr>
            <a:endParaRPr lang="en-US" sz="2199" u="sng">
              <a:solidFill>
                <a:srgbClr val="D9D9D9"/>
              </a:solidFill>
              <a:latin typeface="Poppins Bold"/>
            </a:endParaRPr>
          </a:p>
          <a:p>
            <a:pPr algn="ctr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Next- [4 , 2]</a:t>
            </a:r>
          </a:p>
          <a:p>
            <a:pPr algn="ctr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Previous - [2 , 4]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1545" y="1028700"/>
            <a:ext cx="9147755" cy="8229600"/>
            <a:chOff x="0" y="0"/>
            <a:chExt cx="2168357" cy="19507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8357" cy="1950720"/>
            </a:xfrm>
            <a:custGeom>
              <a:avLst/>
              <a:gdLst/>
              <a:ahLst/>
              <a:cxnLst/>
              <a:rect l="l" t="t" r="r" b="b"/>
              <a:pathLst>
                <a:path w="2168357" h="1950720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-2312988" y="7377639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53772" y="1028700"/>
            <a:ext cx="8463301" cy="8229600"/>
          </a:xfrm>
          <a:custGeom>
            <a:avLst/>
            <a:gdLst/>
            <a:ahLst/>
            <a:cxnLst/>
            <a:rect l="l" t="t" r="r" b="b"/>
            <a:pathLst>
              <a:path w="8463301" h="8229600">
                <a:moveTo>
                  <a:pt x="0" y="0"/>
                </a:moveTo>
                <a:lnTo>
                  <a:pt x="8463301" y="0"/>
                </a:lnTo>
                <a:lnTo>
                  <a:pt x="84633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2082" y="1545749"/>
            <a:ext cx="36270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Gestures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2082" y="2777410"/>
            <a:ext cx="4643986" cy="152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199" u="sng">
                <a:solidFill>
                  <a:srgbClr val="D9D9D9"/>
                </a:solidFill>
                <a:latin typeface="Poppins Bold"/>
              </a:rPr>
              <a:t>Vol Up\Vol Down</a:t>
            </a:r>
          </a:p>
          <a:p>
            <a:pPr algn="ctr">
              <a:lnSpc>
                <a:spcPts val="2880"/>
              </a:lnSpc>
            </a:pPr>
            <a:endParaRPr lang="en-US" sz="2199" u="sng">
              <a:solidFill>
                <a:srgbClr val="D9D9D9"/>
              </a:solidFill>
              <a:latin typeface="Poppins Bold"/>
            </a:endParaRPr>
          </a:p>
          <a:p>
            <a:pPr algn="ctr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Vol Up- [1 , 2 , 3 , 4]</a:t>
            </a:r>
          </a:p>
          <a:p>
            <a:pPr algn="ctr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Vol Down - [1 , 4 , 3 , 2]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1545" y="1028700"/>
            <a:ext cx="9147755" cy="8229600"/>
            <a:chOff x="0" y="0"/>
            <a:chExt cx="2168357" cy="19507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8357" cy="1950720"/>
            </a:xfrm>
            <a:custGeom>
              <a:avLst/>
              <a:gdLst/>
              <a:ahLst/>
              <a:cxnLst/>
              <a:rect l="l" t="t" r="r" b="b"/>
              <a:pathLst>
                <a:path w="2168357" h="1950720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-2312988" y="7377639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53772" y="1028700"/>
            <a:ext cx="8463301" cy="8229600"/>
          </a:xfrm>
          <a:custGeom>
            <a:avLst/>
            <a:gdLst/>
            <a:ahLst/>
            <a:cxnLst/>
            <a:rect l="l" t="t" r="r" b="b"/>
            <a:pathLst>
              <a:path w="8463301" h="8229600">
                <a:moveTo>
                  <a:pt x="0" y="0"/>
                </a:moveTo>
                <a:lnTo>
                  <a:pt x="8463301" y="0"/>
                </a:lnTo>
                <a:lnTo>
                  <a:pt x="84633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2082" y="1545749"/>
            <a:ext cx="36270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Gestures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2082" y="2796460"/>
            <a:ext cx="4643986" cy="144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The gestures used to control Spotify: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Play\Stop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</a:rPr>
              <a:t>Next\Previous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</a:rPr>
              <a:t>Volume Up\Volume Down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853</Words>
  <Application>Microsoft Office PowerPoint</Application>
  <PresentationFormat>מותאם אישית</PresentationFormat>
  <Paragraphs>238</Paragraphs>
  <Slides>29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29</vt:i4>
      </vt:variant>
    </vt:vector>
  </HeadingPairs>
  <TitlesOfParts>
    <vt:vector size="36" baseType="lpstr">
      <vt:lpstr>Calibri</vt:lpstr>
      <vt:lpstr>Alef Bold</vt:lpstr>
      <vt:lpstr>Arial</vt:lpstr>
      <vt:lpstr>Open Sans Bold</vt:lpstr>
      <vt:lpstr>Poppins</vt:lpstr>
      <vt:lpstr>Poppins Bold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- Spotify Controller</dc:title>
  <cp:lastModifiedBy>Ayal Moran</cp:lastModifiedBy>
  <cp:revision>2</cp:revision>
  <dcterms:created xsi:type="dcterms:W3CDTF">2006-08-16T00:00:00Z</dcterms:created>
  <dcterms:modified xsi:type="dcterms:W3CDTF">2023-07-12T13:48:16Z</dcterms:modified>
  <dc:identifier>DAFoUcRaMQY</dc:identifier>
</cp:coreProperties>
</file>